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01" r:id="rId2"/>
    <p:sldMasterId id="2147483676" r:id="rId3"/>
    <p:sldMasterId id="2147483708" r:id="rId4"/>
    <p:sldMasterId id="2147483682" r:id="rId5"/>
    <p:sldMasterId id="2147483686" r:id="rId6"/>
  </p:sldMasterIdLst>
  <p:notesMasterIdLst>
    <p:notesMasterId r:id="rId25"/>
  </p:notesMasterIdLst>
  <p:handoutMasterIdLst>
    <p:handoutMasterId r:id="rId26"/>
  </p:handoutMasterIdLst>
  <p:sldIdLst>
    <p:sldId id="300" r:id="rId7"/>
    <p:sldId id="309" r:id="rId8"/>
    <p:sldId id="281" r:id="rId9"/>
    <p:sldId id="310" r:id="rId10"/>
    <p:sldId id="301" r:id="rId11"/>
    <p:sldId id="306" r:id="rId12"/>
    <p:sldId id="302" r:id="rId13"/>
    <p:sldId id="298" r:id="rId14"/>
    <p:sldId id="308" r:id="rId15"/>
    <p:sldId id="295" r:id="rId16"/>
    <p:sldId id="307" r:id="rId17"/>
    <p:sldId id="297" r:id="rId18"/>
    <p:sldId id="312" r:id="rId19"/>
    <p:sldId id="287" r:id="rId20"/>
    <p:sldId id="293" r:id="rId21"/>
    <p:sldId id="303" r:id="rId22"/>
    <p:sldId id="304" r:id="rId23"/>
    <p:sldId id="31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DA8C"/>
    <a:srgbClr val="3FCFD6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168" autoAdjust="0"/>
  </p:normalViewPr>
  <p:slideViewPr>
    <p:cSldViewPr showGuides="1">
      <p:cViewPr varScale="1">
        <p:scale>
          <a:sx n="112" d="100"/>
          <a:sy n="112" d="100"/>
        </p:scale>
        <p:origin x="150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-202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D3294-05EC-4D39-BBFF-8666B261E17A}" type="datetimeFigureOut">
              <a:rPr lang="en-GB" smtClean="0"/>
              <a:pPr/>
              <a:t>20/10/2016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B52D8-2E21-4A98-A355-59730E18104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042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5E01C-3D9D-4E74-A564-4792C4AF1B34}" type="datetimeFigureOut">
              <a:rPr lang="en-GB" smtClean="0"/>
              <a:t>20/10/2016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4B656-E51C-41FF-AEE6-D16D463AB6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203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E59CA8-D24A-4FBA-AC63-475FC523AB97}" type="slidenum">
              <a:rPr lang="en-GB" smtClean="0"/>
              <a:pPr/>
              <a:t>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83404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256 – 8 per land class</a:t>
            </a:r>
          </a:p>
          <a:p>
            <a:r>
              <a:rPr lang="en-GB" smtClean="0"/>
              <a:t>384 – 12 per land class</a:t>
            </a:r>
          </a:p>
          <a:p>
            <a:r>
              <a:rPr lang="en-GB" smtClean="0"/>
              <a:t>508 – ~16 per land class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E59CA8-D24A-4FBA-AC63-475FC523AB97}" type="slidenum">
              <a:rPr lang="en-GB" smtClean="0"/>
              <a:pPr/>
              <a:t>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876781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defRPr/>
            </a:pP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Widespread Broad 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Habitats, e.g. Neutral Grassland, Broad leaved Woodland</a:t>
            </a:r>
          </a:p>
          <a:p>
            <a:pPr>
              <a:defRPr/>
            </a:pP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Extensive Priority Habitats, e.g. Blanket Bog, hedges</a:t>
            </a:r>
          </a:p>
          <a:p>
            <a:pPr>
              <a:defRPr/>
            </a:pP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Other  habitats, e.g. Individual trees, ponds</a:t>
            </a:r>
          </a:p>
          <a:p>
            <a:pPr>
              <a:defRPr/>
            </a:pPr>
            <a:endParaRPr lang="en-GB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Trebuchet MS" pitchFamily="34" charset="0"/>
            </a:endParaRPr>
          </a:p>
          <a:p>
            <a:pPr>
              <a:defRPr/>
            </a:pP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Large areas of Broad 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Habitats</a:t>
            </a:r>
          </a:p>
          <a:p>
            <a:pPr>
              <a:defRPr/>
            </a:pP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Small patches of habitat</a:t>
            </a:r>
          </a:p>
          <a:p>
            <a:pPr>
              <a:defRPr/>
            </a:pP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Linear features (e.g. Roads, hedges, </a:t>
            </a:r>
            <a:r>
              <a:rPr lang="en-GB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streamsides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defRPr/>
            </a:pP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Ponds and headwater streams</a:t>
            </a:r>
          </a:p>
          <a:p>
            <a:r>
              <a:rPr lang="en-GB" baseline="0" dirty="0" smtClean="0"/>
              <a:t>.</a:t>
            </a:r>
            <a:endParaRPr lang="en-GB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E59CA8-D24A-4FBA-AC63-475FC523AB97}" type="slidenum">
              <a:rPr lang="en-GB" smtClean="0"/>
              <a:pPr/>
              <a:t>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8418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Maps are already</a:t>
            </a:r>
            <a:r>
              <a:rPr lang="en-GB" baseline="0" dirty="0" smtClean="0"/>
              <a:t> available on a website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D6630-0EF7-432D-9461-30D2CC5E28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672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7AD9C-0E61-49A4-BA00-309EFA37FAB7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545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From Loss on Ignition and Bulk Density data for X plots in CS squares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D6630-0EF7-432D-9461-30D2CC5E28C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848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WHY: CLICK here TO TYPE your “why” question?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BECAUSE: click here to type your answer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dirty="0" smtClean="0"/>
              <a:t>FORMAT:  WHY: as black text and in bold, remaining text as white and in regular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FORMAT:  BECAUSE: as black text and in bold, remaining text as blue and in regular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copy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 use the banner topped ‘text heavy’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copy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 use the banner topped slide.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2060" y="0"/>
            <a:ext cx="321940" cy="3429000"/>
          </a:xfrm>
          <a:prstGeom prst="rect">
            <a:avLst/>
          </a:prstGeom>
        </p:spPr>
        <p:txBody>
          <a:bodyPr vert="vert270" lIns="144000" tIns="108000" rIns="72000"/>
          <a:lstStyle>
            <a:lvl1pPr marL="360000"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7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30587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7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a ‘Thank you’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for your closing point and/or thank you - end all presentations with this closing slide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WHY: CLICK here TO TYPE your “why” question?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solidFill>
              <a:srgbClr val="A2DA8C"/>
            </a:solidFill>
          </a:ln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BECAUSE: click here to type your answer</a:t>
            </a:r>
            <a:endParaRPr lang="en-GB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dirty="0" smtClean="0"/>
              <a:t>FORMAT:  WHY: as black text and in bold, remaining text as white and in regular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FORMAT:  BECAUSE: as black text and in bold, remaining text as green and in regular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slide.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‘text heavy’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rn_shutterstock_2467978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8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ern_shutterstock_2467978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Click here to type one big, bold point to give your message impact (40pt Arial regular).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a ‘Thank you’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for your closing point and/or thank you - end all presentations with this closing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WHY: CLICK here TO TYPE your “why” question?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solidFill>
              <a:srgbClr val="A2DA8C"/>
            </a:solidFill>
          </a:ln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BECAUSE: click here to type your answer</a:t>
            </a:r>
            <a:endParaRPr lang="en-GB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dirty="0" smtClean="0"/>
              <a:t>FORMAT:  WHY: as black text and in bold, remaining text as green and in regular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FORMAT:  BECAUSE: as black text and in bold, remaining text as white and in regular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slide.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n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rn_shutterstock_2467978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5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nder image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‘text heavy’ slide.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ern_shutterstock_2467978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6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a ‘Thank you’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for your closing point and/or thank you - end all presentations with this closing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Click here to type your title – Text heavy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9144000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in this ‘text heavy slide’ (use Arial 30pt regular).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If all your text won’t fit on a single slide at 30pt, you can use 24pt – PLEASE DON’T GO SMALLER. If your content still won’t fit, try to edit the copy – your slide has too much information for your audience to take in. As a last resort, you can run the copy over several slides – this isn’t ideal, but it’s better than being too small to read.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Bullets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9144000" cy="6127750"/>
          </a:xfrm>
          <a:prstGeom prst="rect">
            <a:avLst/>
          </a:prstGeom>
          <a:noFill/>
        </p:spPr>
        <p:txBody>
          <a:bodyPr lIns="0" tIns="288000" rIns="360000" bIns="720000" anchor="t" anchorCtr="0">
            <a:normAutofit/>
          </a:bodyPr>
          <a:lstStyle>
            <a:lvl1pPr marL="712788" marR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074738" indent="-361950">
              <a:spcBef>
                <a:spcPts val="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260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GB" dirty="0" smtClean="0"/>
              <a:t>Click here to add bullets (set in Arial 30pt regular).</a:t>
            </a:r>
          </a:p>
          <a:p>
            <a:pPr lvl="1"/>
            <a:r>
              <a:rPr lang="en-GB" dirty="0" smtClean="0"/>
              <a:t>Next level bullet point</a:t>
            </a:r>
          </a:p>
          <a:p>
            <a:pPr lvl="0"/>
            <a:r>
              <a:rPr lang="en-GB" dirty="0" smtClean="0"/>
              <a:t>Please keep bullets short and to the point</a:t>
            </a:r>
          </a:p>
          <a:p>
            <a:pPr lvl="1"/>
            <a:r>
              <a:rPr lang="en-GB" dirty="0" smtClean="0"/>
              <a:t>Next level bullet point</a:t>
            </a:r>
          </a:p>
          <a:p>
            <a:pPr lvl="0"/>
            <a:r>
              <a:rPr lang="en-GB" dirty="0" smtClean="0"/>
              <a:t>And try not to have more than 5 on a slide if at all possible</a:t>
            </a:r>
          </a:p>
          <a:p>
            <a:pPr lvl="0"/>
            <a:r>
              <a:rPr lang="en-GB" dirty="0" smtClean="0"/>
              <a:t>x</a:t>
            </a:r>
          </a:p>
          <a:p>
            <a:pPr lvl="0"/>
            <a:r>
              <a:rPr lang="en-GB" dirty="0" smtClean="0"/>
              <a:t>y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Content</a:t>
            </a:r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text. Keep it as simple as possible.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Small things make all the difference. Keeping things simple and clean makes it easier for your audience to take in what you are showing them.</a:t>
            </a:r>
            <a:br>
              <a:rPr lang="en-GB" dirty="0" smtClean="0"/>
            </a:br>
            <a:endParaRPr lang="en-GB" dirty="0" smtClean="0"/>
          </a:p>
          <a:p>
            <a:pPr lvl="0"/>
            <a:r>
              <a:rPr lang="en-GB" dirty="0" smtClean="0"/>
              <a:t>Simple slides are much easier on the eye, and give the impression of confidence and clarity.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add object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add object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Content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273050" indent="-273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lang="en-GB" sz="2400" kern="1200" cap="none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en-GB" dirty="0" smtClean="0"/>
              <a:t>Click here to type your bullet points. Use an appropriate font size &amp; avoid type overlapping the logo below.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Small things make all the difference. Keeping things simple and clean makes it easier for your audience to take in what you are showing them.</a:t>
            </a:r>
          </a:p>
          <a:p>
            <a:pPr lvl="1"/>
            <a:r>
              <a:rPr lang="en-GB" dirty="0" smtClean="0"/>
              <a:t>Next level bullet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Blank slide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image credits here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95287" y="1071969"/>
            <a:ext cx="8353426" cy="466128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Image only slide – click on icon to insert your image here. </a:t>
            </a:r>
            <a:br>
              <a:rPr lang="en-GB" dirty="0" smtClean="0"/>
            </a:br>
            <a:r>
              <a:rPr lang="en-GB" dirty="0" smtClean="0"/>
              <a:t>Your image will look at its very best if it is already sized to 23.2 x 12.95 cm.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Image slide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text heavy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9144000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in this ‘text heavy slide’ (use Arial 30pt regular).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If all your text won’t fit on a single slide at 30pt, you can use 24pt – PLEASE DON’T GO SMALLER. If your content still won’t fit, try to edit the copy – your slide has too much information for your audience to take in. As a last resort, you can run the copy over several slides – this isn’t ideal, but it’s better than being too small to read.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Bullets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16" y="728663"/>
            <a:ext cx="9107488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360363" indent="-360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buSzPct val="75000"/>
              <a:buFont typeface="Arial" pitchFamily="34" charset="0"/>
              <a:buChar char="•"/>
              <a:defRPr sz="260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GB" dirty="0" smtClean="0"/>
              <a:t>Click here to add bullets (set in Arial 30pt regular).</a:t>
            </a:r>
          </a:p>
          <a:p>
            <a:pPr lvl="1"/>
            <a:r>
              <a:rPr lang="en-GB" dirty="0" smtClean="0"/>
              <a:t>Next level bullet point</a:t>
            </a:r>
          </a:p>
          <a:p>
            <a:pPr lvl="0"/>
            <a:r>
              <a:rPr lang="en-GB" dirty="0" smtClean="0"/>
              <a:t>Please keep bullets short and to the point</a:t>
            </a:r>
          </a:p>
          <a:p>
            <a:pPr lvl="1"/>
            <a:r>
              <a:rPr lang="en-GB" dirty="0" smtClean="0"/>
              <a:t>Next level bullet point</a:t>
            </a:r>
          </a:p>
          <a:p>
            <a:pPr lvl="0"/>
            <a:r>
              <a:rPr lang="en-GB" dirty="0" smtClean="0"/>
              <a:t>And try not to have more than 5 on a slide if at all possible</a:t>
            </a:r>
          </a:p>
          <a:p>
            <a:pPr lvl="0"/>
            <a:r>
              <a:rPr lang="en-GB" dirty="0" smtClean="0"/>
              <a:t>x</a:t>
            </a:r>
          </a:p>
          <a:p>
            <a:pPr lvl="0"/>
            <a:r>
              <a:rPr lang="en-GB" dirty="0" smtClean="0"/>
              <a:t>y 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Content</a:t>
            </a:r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text. Keep it as simple as possible.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Small things make all the difference. Keeping things simple and clean makes it easier for your audience to take in what you are showing them.</a:t>
            </a:r>
            <a:br>
              <a:rPr lang="en-GB" dirty="0" smtClean="0"/>
            </a:br>
            <a:endParaRPr lang="en-GB" dirty="0" smtClean="0"/>
          </a:p>
          <a:p>
            <a:pPr lvl="0"/>
            <a:r>
              <a:rPr lang="en-GB" dirty="0" smtClean="0"/>
              <a:t>Simple slides are much easier on the eye, and give the impression of confidence and clarity.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add object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add object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Content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273050" indent="-273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lang="en-GB" sz="2400" kern="1200" cap="none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en-GB" dirty="0" smtClean="0"/>
              <a:t>Click here to type your bullet points. Use an appropriate font size &amp; avoid type overlapping the logo below.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Small things make all the difference. Keeping things simple and clean makes it easier for your audience to take in what you are showing them.</a:t>
            </a:r>
          </a:p>
          <a:p>
            <a:pPr lvl="1"/>
            <a:r>
              <a:rPr lang="en-GB" dirty="0" smtClean="0"/>
              <a:t>Next level bullet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Blank slide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image credits here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95287" y="1071969"/>
            <a:ext cx="8353426" cy="466128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Image only slide – click on icon to insert your image here.</a:t>
            </a:r>
            <a:br>
              <a:rPr lang="en-GB" dirty="0" smtClean="0"/>
            </a:br>
            <a:r>
              <a:rPr lang="en-GB" dirty="0" smtClean="0"/>
              <a:t>Your image will look at its very best if it is already sized to 23.2 x 12.95 cm.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Image slide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68B10D-0BC6-4FB4-A78D-D88076F80372}" type="datetimeFigureOut">
              <a:rPr lang="en-GB" smtClean="0"/>
              <a:pPr/>
              <a:t>20/10/2016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2CC3AF-6D8F-482C-A9CA-BF7C809B8B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4676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68B10D-0BC6-4FB4-A78D-D88076F80372}" type="datetimeFigureOut">
              <a:rPr lang="en-GB" smtClean="0"/>
              <a:pPr/>
              <a:t>20/10/2016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2CC3AF-6D8F-482C-A9CA-BF7C809B8B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3437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5CFDB5-B720-4FEF-987B-E5A09406B3A3}" type="datetimeFigureOut">
              <a:rPr lang="en-GB" smtClean="0"/>
              <a:pPr/>
              <a:t>20/10/2016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79A80E-8DB0-4182-9CBD-6AABBD543E4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726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7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a ‘Thank’ you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for your closing point and/or thank you - end all presentations with this closing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all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WHY: CLICK here TO TYPE your “why” question?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BECAUSE: click here to type your answer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dirty="0" smtClean="0"/>
              <a:t>FORMAT:  WHY: as black text and in bold, remaining text as blue and in regular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FORMAT:  BECAUSE: as black text and in bold, remaining text as white and in regular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theme" Target="../theme/theme2.xml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theme" Target="../theme/theme3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theme" Target="../theme/theme4.xml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theme" Target="../theme/theme5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RC_Logo_Landscape_RGB_2013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6948000" y="6120000"/>
            <a:ext cx="1800000" cy="3907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CEH_PMS_RGB.png"/>
          <p:cNvPicPr>
            <a:picLocks noChangeAspect="1"/>
          </p:cNvPicPr>
          <p:nvPr/>
        </p:nvPicPr>
        <p:blipFill>
          <a:blip r:embed="rId11" cstate="print"/>
          <a:srcRect l="10868" t="32491" r="8698" b="39833"/>
          <a:stretch>
            <a:fillRect/>
          </a:stretch>
        </p:blipFill>
        <p:spPr>
          <a:xfrm>
            <a:off x="388221" y="6087483"/>
            <a:ext cx="1800000" cy="4378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0" r:id="rId2"/>
    <p:sldLayoutId id="2147483673" r:id="rId3"/>
    <p:sldLayoutId id="2147483674" r:id="rId4"/>
    <p:sldLayoutId id="2147483773" r:id="rId5"/>
    <p:sldLayoutId id="2147483675" r:id="rId6"/>
    <p:sldLayoutId id="2147483774" r:id="rId7"/>
    <p:sldLayoutId id="2147483697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CEH_WO_PMS_RG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895" y="5570320"/>
            <a:ext cx="2240552" cy="1584000"/>
          </a:xfrm>
          <a:prstGeom prst="rect">
            <a:avLst/>
          </a:prstGeom>
        </p:spPr>
      </p:pic>
      <p:pic>
        <p:nvPicPr>
          <p:cNvPr id="5" name="Picture 4" descr="NERC-Logo_Landscape_Reverse_WhiteOut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6840464" y="6210000"/>
            <a:ext cx="1908000" cy="282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75" r:id="rId5"/>
    <p:sldLayoutId id="2147483706" r:id="rId6"/>
    <p:sldLayoutId id="2147483776" r:id="rId7"/>
    <p:sldLayoutId id="2147483707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RC_Logo_Landscape_RGB_2013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6948000" y="6120000"/>
            <a:ext cx="1800000" cy="3907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A2D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CEH_PMS_RGB.png"/>
          <p:cNvPicPr>
            <a:picLocks noChangeAspect="1"/>
          </p:cNvPicPr>
          <p:nvPr/>
        </p:nvPicPr>
        <p:blipFill>
          <a:blip r:embed="rId11" cstate="print"/>
          <a:srcRect l="10868" t="32491" r="8698" b="39833"/>
          <a:stretch>
            <a:fillRect/>
          </a:stretch>
        </p:blipFill>
        <p:spPr>
          <a:xfrm>
            <a:off x="388221" y="6087483"/>
            <a:ext cx="1800000" cy="4378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94" r:id="rId3"/>
    <p:sldLayoutId id="2147483680" r:id="rId4"/>
    <p:sldLayoutId id="2147483777" r:id="rId5"/>
    <p:sldLayoutId id="2147483681" r:id="rId6"/>
    <p:sldLayoutId id="2147483778" r:id="rId7"/>
    <p:sldLayoutId id="2147483698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A2D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CEH_WO_PMS_RG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895" y="5570320"/>
            <a:ext cx="2240552" cy="1584000"/>
          </a:xfrm>
          <a:prstGeom prst="rect">
            <a:avLst/>
          </a:prstGeom>
        </p:spPr>
      </p:pic>
      <p:pic>
        <p:nvPicPr>
          <p:cNvPr id="5" name="Picture 4" descr="NERC-Logo_Landscape_Reverse_WhiteOut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6768456" y="6210000"/>
            <a:ext cx="1908000" cy="2820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79" r:id="rId3"/>
    <p:sldLayoutId id="2147483712" r:id="rId4"/>
    <p:sldLayoutId id="2147483780" r:id="rId5"/>
    <p:sldLayoutId id="2147483713" r:id="rId6"/>
    <p:sldLayoutId id="2147483781" r:id="rId7"/>
    <p:sldLayoutId id="2147483714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RC_Logo_Landscape_RGB_2013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6948464" y="6120000"/>
            <a:ext cx="1800000" cy="3907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728663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CEH_PMS_RGB.png"/>
          <p:cNvPicPr>
            <a:picLocks noChangeAspect="1"/>
          </p:cNvPicPr>
          <p:nvPr/>
        </p:nvPicPr>
        <p:blipFill>
          <a:blip r:embed="rId9" cstate="print"/>
          <a:srcRect l="10868" t="32491" r="8698" b="39833"/>
          <a:stretch>
            <a:fillRect/>
          </a:stretch>
        </p:blipFill>
        <p:spPr>
          <a:xfrm>
            <a:off x="388221" y="6087483"/>
            <a:ext cx="1800000" cy="4378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9" r:id="rId2"/>
    <p:sldLayoutId id="2147483783" r:id="rId3"/>
    <p:sldLayoutId id="2147483784" r:id="rId4"/>
    <p:sldLayoutId id="2147483782" r:id="rId5"/>
    <p:sldLayoutId id="2147483715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RC_Logo_Landscape_RGB_2013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6948464" y="6120000"/>
            <a:ext cx="1800000" cy="3907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728663"/>
          </a:xfrm>
          <a:prstGeom prst="rect">
            <a:avLst/>
          </a:prstGeom>
          <a:solidFill>
            <a:srgbClr val="A2D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CEH_PMS_RGB.png"/>
          <p:cNvPicPr>
            <a:picLocks noChangeAspect="1"/>
          </p:cNvPicPr>
          <p:nvPr/>
        </p:nvPicPr>
        <p:blipFill>
          <a:blip r:embed="rId12" cstate="print"/>
          <a:srcRect l="10868" t="32491" r="8698" b="39833"/>
          <a:stretch>
            <a:fillRect/>
          </a:stretch>
        </p:blipFill>
        <p:spPr>
          <a:xfrm>
            <a:off x="388221" y="6087483"/>
            <a:ext cx="1800000" cy="4378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3" r:id="rId2"/>
    <p:sldLayoutId id="2147483785" r:id="rId3"/>
    <p:sldLayoutId id="2147483786" r:id="rId4"/>
    <p:sldLayoutId id="2147483700" r:id="rId5"/>
    <p:sldLayoutId id="2147483716" r:id="rId6"/>
    <p:sldLayoutId id="2147483787" r:id="rId7"/>
    <p:sldLayoutId id="2147483795" r:id="rId8"/>
    <p:sldLayoutId id="2147483796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mailto:lrn@ceh.ac.uk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4.emf"/><Relationship Id="rId3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emf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23.jpe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cap="none" dirty="0">
                <a:latin typeface="+mn-lt"/>
              </a:rPr>
              <a:t>Making Natural Capital data meaningful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804248" y="275339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Lisa Norton</a:t>
            </a:r>
            <a:endParaRPr lang="en-GB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164288" y="3573016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lrn@ceh.ac.uk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293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96382"/>
            <a:ext cx="3150767" cy="18253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3528" y="5956920"/>
            <a:ext cx="2016224" cy="71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55576" y="1296382"/>
            <a:ext cx="36620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800" dirty="0" smtClean="0"/>
              <a:t>1. Integrated monitoring, atmosphere, land and water at ECN sites</a:t>
            </a:r>
          </a:p>
          <a:p>
            <a:pPr lvl="0"/>
            <a:endParaRPr lang="en-GB" sz="2400" dirty="0" smtClean="0"/>
          </a:p>
          <a:p>
            <a:pPr lvl="0"/>
            <a:endParaRPr lang="en-GB" sz="2400" dirty="0"/>
          </a:p>
          <a:p>
            <a:pPr lvl="0"/>
            <a:r>
              <a:rPr lang="en-GB" sz="2800" dirty="0" smtClean="0"/>
              <a:t>2. </a:t>
            </a:r>
            <a:r>
              <a:rPr lang="en-GB" sz="2800" dirty="0"/>
              <a:t>R</a:t>
            </a:r>
            <a:r>
              <a:rPr lang="en-GB" sz="2800" dirty="0" smtClean="0"/>
              <a:t>ecording of natural capital that changes continuously  e.g. river flows</a:t>
            </a:r>
          </a:p>
          <a:p>
            <a:pPr lvl="0"/>
            <a:endParaRPr lang="en-GB" sz="2400" dirty="0" smtClean="0"/>
          </a:p>
          <a:p>
            <a:pPr lvl="0"/>
            <a:endParaRPr lang="en-GB" sz="24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6593234" y="1700808"/>
            <a:ext cx="28803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37931" y="0"/>
            <a:ext cx="896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cs typeface="Arial" panose="020B0604020202020204" pitchFamily="34" charset="0"/>
              </a:rPr>
              <a:t>Site based data – for process understanding (1)</a:t>
            </a:r>
            <a:endParaRPr lang="en-GB" sz="3600" dirty="0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697096"/>
            <a:ext cx="3260641" cy="23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9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252536" y="35338"/>
            <a:ext cx="10044608" cy="728663"/>
          </a:xfrm>
        </p:spPr>
        <p:txBody>
          <a:bodyPr/>
          <a:lstStyle/>
          <a:p>
            <a:r>
              <a:rPr lang="en-GB" dirty="0">
                <a:latin typeface="+mn-lt"/>
              </a:rPr>
              <a:t>Site based data – for process understanding </a:t>
            </a:r>
            <a:r>
              <a:rPr lang="en-GB" dirty="0" smtClean="0">
                <a:latin typeface="+mn-lt"/>
              </a:rPr>
              <a:t>(2)</a:t>
            </a:r>
            <a:endParaRPr lang="en-GB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700" y="3881081"/>
            <a:ext cx="3857616" cy="21602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5916" y="1124744"/>
            <a:ext cx="434385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 smtClean="0"/>
              <a:t>3. </a:t>
            </a:r>
            <a:r>
              <a:rPr lang="en-GB" sz="2800" dirty="0"/>
              <a:t>Lakes monitoring – sentinels of the environment – long term highly resolved regular </a:t>
            </a:r>
            <a:r>
              <a:rPr lang="en-GB" sz="2800" dirty="0" smtClean="0"/>
              <a:t>monitoring</a:t>
            </a:r>
          </a:p>
          <a:p>
            <a:pPr lvl="0"/>
            <a:r>
              <a:rPr lang="en-GB" sz="2800" dirty="0" smtClean="0"/>
              <a:t>Lakes portal</a:t>
            </a:r>
          </a:p>
          <a:p>
            <a:pPr lvl="0"/>
            <a:endParaRPr lang="en-GB" sz="2800" dirty="0"/>
          </a:p>
          <a:p>
            <a:pPr lvl="0"/>
            <a:endParaRPr lang="en-GB" sz="2800" dirty="0" smtClean="0"/>
          </a:p>
          <a:p>
            <a:r>
              <a:rPr lang="en-GB" sz="2800" smtClean="0"/>
              <a:t>4</a:t>
            </a:r>
            <a:r>
              <a:rPr lang="en-GB" sz="2800" dirty="0" smtClean="0"/>
              <a:t>. Atmospheric data Monthly/daily</a:t>
            </a:r>
            <a:r>
              <a:rPr lang="en-GB" sz="2800" dirty="0"/>
              <a:t>/ annual averages for pollutants (such as NOx, NH</a:t>
            </a:r>
            <a:r>
              <a:rPr lang="en-GB" sz="2800" baseline="-25000" dirty="0"/>
              <a:t>4</a:t>
            </a:r>
            <a:r>
              <a:rPr lang="en-GB" sz="2800" dirty="0"/>
              <a:t>, Ozone)</a:t>
            </a:r>
          </a:p>
          <a:p>
            <a:pPr lvl="0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372" y="853377"/>
            <a:ext cx="3614272" cy="2053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825" y="1675137"/>
            <a:ext cx="2272110" cy="15200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48" y="2359494"/>
            <a:ext cx="2728945" cy="12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81266" y="6061938"/>
            <a:ext cx="2115678" cy="71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86996" y="2720335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 smtClean="0"/>
              <a:t>Earth observation</a:t>
            </a:r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6593234" y="1700808"/>
            <a:ext cx="28803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12260" y="33297"/>
            <a:ext cx="7082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cs typeface="Arial" panose="020B0604020202020204" pitchFamily="34" charset="0"/>
              </a:rPr>
              <a:t>Consolidating and streamlining data</a:t>
            </a:r>
            <a:endParaRPr lang="en-GB" sz="3600" dirty="0"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/>
          <a:stretch/>
        </p:blipFill>
        <p:spPr>
          <a:xfrm>
            <a:off x="5015761" y="3585175"/>
            <a:ext cx="3058747" cy="21342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55" y="859245"/>
            <a:ext cx="2909689" cy="1781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35" y="868582"/>
            <a:ext cx="2791197" cy="20964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86827" y="2978368"/>
            <a:ext cx="3012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Environmental </a:t>
            </a:r>
            <a:r>
              <a:rPr lang="en-GB" sz="2400" dirty="0" smtClean="0"/>
              <a:t>sensors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87445" y="5751126"/>
            <a:ext cx="2011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Citizen science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820" y="5896561"/>
            <a:ext cx="2115678" cy="71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55" y="3601229"/>
            <a:ext cx="3235643" cy="21590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4820" y="5797292"/>
            <a:ext cx="3979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Efficient targeted field surveys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396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Making data meaningful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72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38347" y="-18160"/>
            <a:ext cx="4523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cs typeface="Arial" panose="020B0604020202020204" pitchFamily="34" charset="0"/>
              </a:rPr>
              <a:t>Natural capital metrics</a:t>
            </a:r>
            <a:endParaRPr lang="en-GB" sz="3600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1340768"/>
            <a:ext cx="2448272" cy="45365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Natural capital assets 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butterflies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trees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g</a:t>
            </a:r>
            <a:r>
              <a:rPr lang="en-GB" dirty="0" smtClean="0">
                <a:solidFill>
                  <a:schemeClr val="tx1"/>
                </a:solidFill>
              </a:rPr>
              <a:t>rasses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birds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fish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microbes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soil structure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river water quality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river flow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NO</a:t>
            </a:r>
            <a:r>
              <a:rPr lang="en-GB" baseline="-25000" dirty="0" smtClean="0">
                <a:solidFill>
                  <a:schemeClr val="tx1"/>
                </a:solidFill>
              </a:rPr>
              <a:t>x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PM</a:t>
            </a:r>
            <a:r>
              <a:rPr lang="en-GB" baseline="-25000" dirty="0" smtClean="0">
                <a:solidFill>
                  <a:schemeClr val="tx1"/>
                </a:solidFill>
              </a:rPr>
              <a:t>10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…….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4168" y="1340768"/>
            <a:ext cx="2448272" cy="45365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Human well-being 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food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timber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clean air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recreation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aesthetic quality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landscape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equitable climate</a:t>
            </a:r>
            <a:endParaRPr lang="en-GB" baseline="-25000" dirty="0" smtClean="0">
              <a:solidFill>
                <a:schemeClr val="tx1"/>
              </a:solidFill>
            </a:endParaRP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…….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 smtClean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275856" y="3140968"/>
            <a:ext cx="2448272" cy="57606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Direct links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23802" y="1862826"/>
            <a:ext cx="2448272" cy="37084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Land cover types 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woodland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heath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peatland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freshwaters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urban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farmland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e</a:t>
            </a:r>
            <a:r>
              <a:rPr lang="en-GB" dirty="0" smtClean="0">
                <a:solidFill>
                  <a:schemeClr val="tx1"/>
                </a:solidFill>
              </a:rPr>
              <a:t>stuaries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hedges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…….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and condition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99740" y="1817727"/>
            <a:ext cx="2472334" cy="3870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New metrics</a:t>
            </a:r>
          </a:p>
          <a:p>
            <a:pPr algn="ctr"/>
            <a:endParaRPr lang="en-GB" smtClean="0">
              <a:solidFill>
                <a:schemeClr val="tx1"/>
              </a:solidFill>
            </a:endParaRPr>
          </a:p>
          <a:p>
            <a:pPr algn="ctr"/>
            <a:endParaRPr lang="en-GB" dirty="0" smtClean="0">
              <a:solidFill>
                <a:schemeClr val="tx1"/>
              </a:solidFill>
            </a:endParaRP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Based on data sets and understanding of ecosystem processes and functions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580112" y="3140968"/>
            <a:ext cx="936104" cy="57606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699792" y="3140968"/>
            <a:ext cx="936104" cy="57606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3" b="20804"/>
          <a:stretch/>
        </p:blipFill>
        <p:spPr>
          <a:xfrm>
            <a:off x="3131840" y="967134"/>
            <a:ext cx="288032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3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0" grpId="0" animBg="1"/>
      <p:bldP spid="13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5877272"/>
            <a:ext cx="216024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84134" y="1031910"/>
            <a:ext cx="460851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1. </a:t>
            </a:r>
            <a:r>
              <a:rPr lang="en-GB" sz="2400" dirty="0"/>
              <a:t>Developing and applying tools and models to </a:t>
            </a:r>
            <a:r>
              <a:rPr lang="en-GB" sz="2400" dirty="0" smtClean="0"/>
              <a:t>produce </a:t>
            </a:r>
            <a:r>
              <a:rPr lang="en-GB" sz="2400" dirty="0"/>
              <a:t>natural capital </a:t>
            </a:r>
            <a:r>
              <a:rPr lang="en-GB" sz="2400" dirty="0" smtClean="0"/>
              <a:t>metrics which </a:t>
            </a:r>
            <a:r>
              <a:rPr lang="en-GB" sz="2400" dirty="0"/>
              <a:t>can be </a:t>
            </a:r>
            <a:r>
              <a:rPr lang="en-GB" sz="2400" dirty="0" smtClean="0"/>
              <a:t>linked to </a:t>
            </a:r>
            <a:r>
              <a:rPr lang="en-GB" sz="2400" dirty="0"/>
              <a:t>measures of </a:t>
            </a:r>
            <a:r>
              <a:rPr lang="en-GB" sz="2400" dirty="0" smtClean="0"/>
              <a:t>well-being at national scales.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  <a:p>
            <a:pPr lvl="0"/>
            <a:r>
              <a:rPr lang="en-GB" sz="2400" dirty="0"/>
              <a:t>2</a:t>
            </a:r>
            <a:r>
              <a:rPr lang="en-GB" sz="2400" dirty="0" smtClean="0"/>
              <a:t>. </a:t>
            </a:r>
            <a:r>
              <a:rPr lang="en-GB" sz="2400" dirty="0"/>
              <a:t>Identifying and providing an evidence base for </a:t>
            </a:r>
            <a:r>
              <a:rPr lang="en-GB" sz="2400" dirty="0" smtClean="0"/>
              <a:t>the steps </a:t>
            </a:r>
            <a:r>
              <a:rPr lang="en-GB" sz="2400" dirty="0"/>
              <a:t>in the </a:t>
            </a:r>
            <a:r>
              <a:rPr lang="en-GB" sz="2400" dirty="0" smtClean="0"/>
              <a:t>chain between natural capital assets and the provision of ecosystem goods e.g. experiments, case studies, systematic reviews </a:t>
            </a:r>
          </a:p>
          <a:p>
            <a:pPr lvl="0"/>
            <a:endParaRPr lang="en-GB" sz="2400" dirty="0" smtClean="0"/>
          </a:p>
          <a:p>
            <a:pPr lvl="0"/>
            <a:endParaRPr lang="en-GB" sz="2400" dirty="0" smtClean="0"/>
          </a:p>
          <a:p>
            <a:pPr lvl="0"/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230725" y="-13365"/>
            <a:ext cx="3451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cs typeface="Arial" panose="020B0604020202020204" pitchFamily="34" charset="0"/>
              </a:rPr>
              <a:t>Beyond data sets</a:t>
            </a:r>
            <a:endParaRPr lang="en-GB" sz="3600" dirty="0">
              <a:cs typeface="Arial" panose="020B0604020202020204" pitchFamily="34" charset="0"/>
            </a:endParaRPr>
          </a:p>
        </p:txBody>
      </p:sp>
      <p:pic>
        <p:nvPicPr>
          <p:cNvPr id="4" name="Picture 3" descr="C:\Documents and Settings\JWW\Local Settings\Temporary Internet Files\Content.Outlook\JRG0JBRP\stem_schematic_V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6205" y="888459"/>
            <a:ext cx="388901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580" y="3552755"/>
            <a:ext cx="2422334" cy="251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200" dirty="0" smtClean="0">
                <a:latin typeface="+mn-lt"/>
              </a:rPr>
              <a:t>Natural capital mapping for policy</a:t>
            </a:r>
            <a:endParaRPr lang="en-GB" sz="32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8663"/>
            <a:ext cx="9011008" cy="528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7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785728" y="5445224"/>
            <a:ext cx="3305191" cy="1152128"/>
          </a:xfrm>
        </p:spPr>
        <p:txBody>
          <a:bodyPr>
            <a:noAutofit/>
          </a:bodyPr>
          <a:lstStyle/>
          <a:p>
            <a:pPr algn="l"/>
            <a:r>
              <a:rPr lang="en-GB" sz="2000" b="1" i="0" dirty="0" smtClean="0">
                <a:latin typeface="+mn-lt"/>
              </a:rPr>
              <a:t>Model covariates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i="0" dirty="0" smtClean="0">
                <a:latin typeface="+mn-lt"/>
              </a:rPr>
              <a:t>habitat type (CS and LCM) </a:t>
            </a:r>
            <a:endParaRPr lang="en-GB" sz="2000" i="0" dirty="0">
              <a:latin typeface="+mn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i="0" dirty="0" smtClean="0">
                <a:latin typeface="+mn-lt"/>
              </a:rPr>
              <a:t>soil parent material (BGS)</a:t>
            </a:r>
            <a:endParaRPr lang="en-GB" sz="2000" i="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65" y="848161"/>
            <a:ext cx="7180119" cy="4692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13276"/>
            <a:ext cx="8945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Soil Carbon – a metric relevant to climate regulation </a:t>
            </a:r>
            <a:endParaRPr lang="en-GB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196752"/>
            <a:ext cx="752475" cy="81915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394304" y="5421501"/>
            <a:ext cx="5688632" cy="431800"/>
          </a:xfrm>
        </p:spPr>
        <p:txBody>
          <a:bodyPr/>
          <a:lstStyle/>
          <a:p>
            <a:r>
              <a:rPr lang="en-GB" dirty="0" smtClean="0"/>
              <a:t>Henrys et al. (2015) </a:t>
            </a:r>
            <a:r>
              <a:rPr lang="en-GB" dirty="0" err="1" smtClean="0"/>
              <a:t>Ecography</a:t>
            </a:r>
            <a:r>
              <a:rPr lang="en-GB" dirty="0" smtClean="0"/>
              <a:t> 38, 632-638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Other relevant work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Exploring integration of EO products with field data to produce NC variables, e.g. productivity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Optimising field measures e.g. soil core depths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Identifying habitat condition metrics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Exploring the effects of scaling down national statistics to local levels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Consolidating NC metrics across datasets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316" y="2060848"/>
            <a:ext cx="2414588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636912"/>
            <a:ext cx="476413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0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23234" y="836712"/>
            <a:ext cx="8481214" cy="5530062"/>
            <a:chOff x="204942" y="764704"/>
            <a:chExt cx="8869331" cy="5877272"/>
          </a:xfrm>
        </p:grpSpPr>
        <p:sp>
          <p:nvSpPr>
            <p:cNvPr id="28" name="Rectangle 27"/>
            <p:cNvSpPr/>
            <p:nvPr/>
          </p:nvSpPr>
          <p:spPr>
            <a:xfrm>
              <a:off x="204942" y="2215929"/>
              <a:ext cx="2406761" cy="160287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88231" y="764704"/>
              <a:ext cx="8786042" cy="5877272"/>
              <a:chOff x="288230" y="150669"/>
              <a:chExt cx="9164835" cy="6707331"/>
            </a:xfrm>
          </p:grpSpPr>
          <p:sp>
            <p:nvSpPr>
              <p:cNvPr id="6" name="Circular Arrow 5"/>
              <p:cNvSpPr/>
              <p:nvPr/>
            </p:nvSpPr>
            <p:spPr>
              <a:xfrm>
                <a:off x="916543" y="202508"/>
                <a:ext cx="7471290" cy="6655492"/>
              </a:xfrm>
              <a:prstGeom prst="circularArrow">
                <a:avLst>
                  <a:gd name="adj1" fmla="val 5544"/>
                  <a:gd name="adj2" fmla="val 330680"/>
                  <a:gd name="adj3" fmla="val 13758603"/>
                  <a:gd name="adj4" fmla="val 17396516"/>
                  <a:gd name="adj5" fmla="val 5757"/>
                </a:avLst>
              </a:prstGeom>
              <a:solidFill>
                <a:schemeClr val="bg2">
                  <a:lumMod val="75000"/>
                </a:schemeClr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" name="Rectangle 6"/>
              <p:cNvSpPr/>
              <p:nvPr/>
            </p:nvSpPr>
            <p:spPr>
              <a:xfrm>
                <a:off x="3275856" y="150669"/>
                <a:ext cx="2664296" cy="165618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558664" y="164056"/>
                <a:ext cx="22225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Natural capital assets</a:t>
                </a:r>
                <a:endParaRPr lang="en-GB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379705" y="543835"/>
                <a:ext cx="118891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location</a:t>
                </a:r>
              </a:p>
              <a:p>
                <a:r>
                  <a:rPr lang="en-GB" dirty="0"/>
                  <a:t>p</a:t>
                </a:r>
                <a:r>
                  <a:rPr lang="en-GB" dirty="0" smtClean="0"/>
                  <a:t>roperties</a:t>
                </a:r>
              </a:p>
              <a:p>
                <a:r>
                  <a:rPr lang="en-GB" dirty="0" smtClean="0"/>
                  <a:t>functions</a:t>
                </a:r>
                <a:endParaRPr lang="en-GB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224294" y="2060848"/>
                <a:ext cx="2674216" cy="193661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468644" y="2074235"/>
                <a:ext cx="18070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Service provision</a:t>
                </a:r>
                <a:endParaRPr lang="en-GB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405585" y="2466893"/>
                <a:ext cx="133087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provisioning</a:t>
                </a:r>
              </a:p>
              <a:p>
                <a:r>
                  <a:rPr lang="en-GB" dirty="0" smtClean="0"/>
                  <a:t>regulating</a:t>
                </a:r>
              </a:p>
              <a:p>
                <a:r>
                  <a:rPr lang="en-GB" dirty="0" smtClean="0"/>
                  <a:t>cultural</a:t>
                </a:r>
              </a:p>
              <a:p>
                <a:r>
                  <a:rPr lang="en-GB" dirty="0" smtClean="0"/>
                  <a:t>supporting</a:t>
                </a:r>
                <a:endParaRPr lang="en-GB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88230" y="2002227"/>
                <a:ext cx="22810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Actions/driving forces</a:t>
                </a:r>
                <a:endParaRPr lang="en-GB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30743" y="2343276"/>
                <a:ext cx="143096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management</a:t>
                </a:r>
              </a:p>
              <a:p>
                <a:r>
                  <a:rPr lang="en-GB" dirty="0" smtClean="0"/>
                  <a:t>restoration</a:t>
                </a:r>
              </a:p>
              <a:p>
                <a:r>
                  <a:rPr lang="en-GB" dirty="0" smtClean="0"/>
                  <a:t>creation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076056" y="4869160"/>
                <a:ext cx="2664296" cy="165618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250014" y="4985935"/>
                <a:ext cx="19269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Human well-being</a:t>
                </a:r>
                <a:endParaRPr lang="en-GB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241036" y="5378593"/>
                <a:ext cx="98193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benefits</a:t>
                </a:r>
              </a:p>
              <a:p>
                <a:r>
                  <a:rPr lang="en-GB" dirty="0" smtClean="0"/>
                  <a:t>values</a:t>
                </a:r>
              </a:p>
              <a:p>
                <a:endParaRPr lang="en-GB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243191" y="4726358"/>
                <a:ext cx="2664296" cy="165618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386379" y="4658295"/>
                <a:ext cx="1846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Societal response</a:t>
                </a:r>
                <a:endParaRPr lang="en-GB" b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397325" y="4954284"/>
                <a:ext cx="1590692" cy="1200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policy</a:t>
                </a:r>
              </a:p>
              <a:p>
                <a:r>
                  <a:rPr lang="en-GB" dirty="0" smtClean="0"/>
                  <a:t>incentives</a:t>
                </a:r>
              </a:p>
              <a:p>
                <a:r>
                  <a:rPr lang="en-GB" dirty="0" smtClean="0"/>
                  <a:t>opinions</a:t>
                </a:r>
              </a:p>
              <a:p>
                <a:r>
                  <a:rPr lang="en-GB" dirty="0" smtClean="0"/>
                  <a:t>responsibilities</a:t>
                </a:r>
                <a:endParaRPr lang="en-GB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786160" y="3427887"/>
                <a:ext cx="1874153" cy="108123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88890" y="3416553"/>
                <a:ext cx="14298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Other capital</a:t>
                </a:r>
                <a:endParaRPr lang="en-GB" b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779912" y="3809211"/>
                <a:ext cx="18804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manufactured</a:t>
                </a:r>
              </a:p>
              <a:p>
                <a:r>
                  <a:rPr lang="en-GB" dirty="0"/>
                  <a:t>f</a:t>
                </a:r>
                <a:r>
                  <a:rPr lang="en-GB" dirty="0" smtClean="0"/>
                  <a:t>inancial …</a:t>
                </a:r>
                <a:endParaRPr lang="en-GB" dirty="0"/>
              </a:p>
            </p:txBody>
          </p:sp>
          <p:sp>
            <p:nvSpPr>
              <p:cNvPr id="24" name="Down Arrow 23"/>
              <p:cNvSpPr/>
              <p:nvPr/>
            </p:nvSpPr>
            <p:spPr>
              <a:xfrm rot="19622279">
                <a:off x="5323368" y="4065310"/>
                <a:ext cx="484632" cy="978408"/>
              </a:xfrm>
              <a:prstGeom prst="downArrow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/>
              <p:cNvSpPr/>
              <p:nvPr/>
            </p:nvSpPr>
            <p:spPr>
              <a:xfrm rot="1489879">
                <a:off x="2525609" y="417590"/>
                <a:ext cx="6587776" cy="3162753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12001"/>
              <a:stretch>
                <a:fillRect/>
              </a:stretch>
            </p:blipFill>
            <p:spPr bwMode="auto">
              <a:xfrm>
                <a:off x="8156921" y="3115454"/>
                <a:ext cx="1296144" cy="32107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523965" y="2531413"/>
              <a:ext cx="8611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 smtClean="0">
                  <a:solidFill>
                    <a:srgbClr val="00B050"/>
                  </a:solidFill>
                </a:rPr>
                <a:t>CEH</a:t>
              </a:r>
              <a:endParaRPr lang="en-GB" sz="3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286" y="48743"/>
            <a:ext cx="4154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Where CEH science sits: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5932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3801" y="0"/>
            <a:ext cx="91440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900" cap="none" dirty="0" smtClean="0"/>
              <a:t>CEH Natural Capital Science area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800" cap="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15" y="836712"/>
            <a:ext cx="4175681" cy="59048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51520" y="5805264"/>
            <a:ext cx="2160240" cy="936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46121" y="1024489"/>
            <a:ext cx="453127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Status of natural </a:t>
            </a:r>
            <a:r>
              <a:rPr lang="en-GB" sz="2800" dirty="0" smtClean="0"/>
              <a:t>capital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How </a:t>
            </a:r>
            <a:r>
              <a:rPr lang="en-GB" sz="2800" dirty="0"/>
              <a:t>natural capital is </a:t>
            </a:r>
            <a:r>
              <a:rPr lang="en-GB" sz="2800" dirty="0" smtClean="0"/>
              <a:t>changing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Causes </a:t>
            </a:r>
            <a:r>
              <a:rPr lang="en-GB" sz="2800" dirty="0"/>
              <a:t>of </a:t>
            </a:r>
            <a:r>
              <a:rPr lang="en-GB" sz="2800" dirty="0" smtClean="0"/>
              <a:t>change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Sustainable </a:t>
            </a:r>
            <a:r>
              <a:rPr lang="en-GB" sz="2800" dirty="0"/>
              <a:t>levels of </a:t>
            </a:r>
            <a:r>
              <a:rPr lang="en-GB" sz="2800" dirty="0" smtClean="0"/>
              <a:t>use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Management </a:t>
            </a:r>
            <a:r>
              <a:rPr lang="en-GB" sz="2800" dirty="0"/>
              <a:t>and </a:t>
            </a:r>
            <a:r>
              <a:rPr lang="en-GB" sz="2800" dirty="0" smtClean="0"/>
              <a:t>restoration</a:t>
            </a:r>
          </a:p>
          <a:p>
            <a:endParaRPr lang="en-GB" sz="1200" dirty="0" smtClean="0"/>
          </a:p>
          <a:p>
            <a:endParaRPr lang="en-GB" sz="1200" dirty="0" smtClean="0"/>
          </a:p>
          <a:p>
            <a:endParaRPr lang="en-GB" sz="1200" dirty="0"/>
          </a:p>
          <a:p>
            <a:r>
              <a:rPr lang="en-GB" sz="3200" dirty="0" smtClean="0"/>
              <a:t>All underpinned by data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563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6000" dirty="0" smtClean="0">
                <a:latin typeface="+mn-lt"/>
              </a:rPr>
              <a:t>CEH datasets</a:t>
            </a:r>
            <a:endParaRPr lang="en-GB" sz="6000" dirty="0">
              <a:latin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609411" y="4437112"/>
            <a:ext cx="43720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Countryside Survey</a:t>
            </a:r>
          </a:p>
          <a:p>
            <a:r>
              <a:rPr lang="en-GB" sz="2400" dirty="0" smtClean="0"/>
              <a:t>Biological Records Centre</a:t>
            </a:r>
          </a:p>
          <a:p>
            <a:r>
              <a:rPr lang="en-GB" sz="2400" dirty="0" smtClean="0"/>
              <a:t>Site based data – e.g. ECN, NRFA, </a:t>
            </a:r>
          </a:p>
          <a:p>
            <a:r>
              <a:rPr lang="en-GB" sz="2400" dirty="0" smtClean="0"/>
              <a:t>Lakes, Atmospheric monitoring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841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-123825" y="1040368"/>
            <a:ext cx="2476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r"/>
            <a:r>
              <a:rPr lang="en-GB" b="1" dirty="0" smtClean="0">
                <a:solidFill>
                  <a:schemeClr val="tx2"/>
                </a:solidFill>
                <a:cs typeface="Arial" charset="0"/>
              </a:rPr>
              <a:t>Land Cover Map</a:t>
            </a:r>
            <a:endParaRPr lang="en-GB" sz="1400" b="1" i="1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3203575" y="188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GB"/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250825" y="16287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162631" y="25363"/>
            <a:ext cx="8477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CS – </a:t>
            </a:r>
            <a:r>
              <a:rPr lang="en-GB" sz="3600" dirty="0" smtClean="0"/>
              <a:t>LCM – low resolution, but everywhere</a:t>
            </a:r>
            <a:endParaRPr lang="en-GB" sz="3600" dirty="0"/>
          </a:p>
          <a:p>
            <a:endParaRPr lang="en-GB" sz="36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1606602"/>
            <a:ext cx="3087697" cy="432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3679981" y="893605"/>
            <a:ext cx="5356515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LCM 2007 – LCM 2000 – LCM 1990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Coming soon</a:t>
            </a:r>
          </a:p>
          <a:p>
            <a:r>
              <a:rPr lang="en-GB" sz="2800" dirty="0" smtClean="0"/>
              <a:t>LCM 2015</a:t>
            </a:r>
          </a:p>
          <a:p>
            <a:r>
              <a:rPr lang="en-GB" sz="2800" dirty="0" smtClean="0"/>
              <a:t>Already here – the 2015 (2016) crop map</a:t>
            </a:r>
          </a:p>
          <a:p>
            <a:endParaRPr lang="en-GB" sz="2800" dirty="0" smtClean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314" y="3150380"/>
            <a:ext cx="6238686" cy="368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635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-292406" y="829091"/>
            <a:ext cx="9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r"/>
            <a:r>
              <a:rPr lang="en-GB" b="1" dirty="0">
                <a:solidFill>
                  <a:schemeClr val="tx2"/>
                </a:solidFill>
                <a:cs typeface="Arial" charset="0"/>
              </a:rPr>
              <a:t>Countryside </a:t>
            </a:r>
            <a:r>
              <a:rPr lang="en-GB" b="1" dirty="0" smtClean="0">
                <a:solidFill>
                  <a:schemeClr val="tx2"/>
                </a:solidFill>
                <a:cs typeface="Arial" charset="0"/>
              </a:rPr>
              <a:t>Survey, designed for measuring extent and condition of GB natural capital</a:t>
            </a:r>
            <a:endParaRPr lang="en-GB" sz="1400" b="1" i="1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3203575" y="188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GB"/>
          </a:p>
        </p:txBody>
      </p:sp>
      <p:sp>
        <p:nvSpPr>
          <p:cNvPr id="6148" name="AutoShape 9"/>
          <p:cNvSpPr>
            <a:spLocks noChangeArrowheads="1"/>
          </p:cNvSpPr>
          <p:nvPr/>
        </p:nvSpPr>
        <p:spPr bwMode="auto">
          <a:xfrm>
            <a:off x="2914650" y="2954338"/>
            <a:ext cx="2232025" cy="1366837"/>
          </a:xfrm>
          <a:prstGeom prst="rightArrow">
            <a:avLst>
              <a:gd name="adj1" fmla="val 50000"/>
              <a:gd name="adj2" fmla="val 408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dirty="0"/>
              <a:t>stratified</a:t>
            </a:r>
          </a:p>
          <a:p>
            <a:pPr algn="ctr"/>
            <a:r>
              <a:rPr lang="en-GB" dirty="0"/>
              <a:t>random sample</a:t>
            </a: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250825" y="16287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615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989138"/>
            <a:ext cx="2089150" cy="343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6"/>
          <p:cNvSpPr txBox="1">
            <a:spLocks noChangeArrowheads="1"/>
          </p:cNvSpPr>
          <p:nvPr/>
        </p:nvSpPr>
        <p:spPr bwMode="auto">
          <a:xfrm>
            <a:off x="434975" y="1437114"/>
            <a:ext cx="3889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 dirty="0" smtClean="0"/>
              <a:t>45 </a:t>
            </a:r>
            <a:r>
              <a:rPr lang="en-GB" sz="1600" dirty="0"/>
              <a:t>environmental strata – </a:t>
            </a:r>
            <a:r>
              <a:rPr lang="en-GB" sz="1600" dirty="0" smtClean="0"/>
              <a:t>GB (England, Wales and Scotland)</a:t>
            </a:r>
            <a:endParaRPr lang="en-GB" sz="1600" dirty="0"/>
          </a:p>
          <a:p>
            <a:pPr eaLnBrk="0" hangingPunct="0"/>
            <a:endParaRPr lang="en-GB" sz="1600" dirty="0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79388" y="5516563"/>
            <a:ext cx="4321175" cy="10779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lvl="1" algn="ctr">
              <a:spcBef>
                <a:spcPct val="50000"/>
              </a:spcBef>
            </a:pPr>
            <a:r>
              <a:rPr lang="en-GB" sz="1600" i="1" dirty="0">
                <a:solidFill>
                  <a:srgbClr val="285B01"/>
                </a:solidFill>
                <a:cs typeface="Arial" charset="0"/>
              </a:rPr>
              <a:t>Based on 40 underlying variables gleaned from OS data on climate, soils, topography and geology classified using PCA to give </a:t>
            </a:r>
            <a:r>
              <a:rPr lang="en-GB" sz="1600" i="1" dirty="0" smtClean="0">
                <a:solidFill>
                  <a:srgbClr val="285B01"/>
                </a:solidFill>
                <a:cs typeface="Arial" charset="0"/>
              </a:rPr>
              <a:t>45 </a:t>
            </a:r>
            <a:r>
              <a:rPr lang="en-GB" sz="1600" i="1" dirty="0">
                <a:solidFill>
                  <a:srgbClr val="285B01"/>
                </a:solidFill>
                <a:cs typeface="Arial" charset="0"/>
              </a:rPr>
              <a:t>land classes across Great Britain</a:t>
            </a:r>
            <a:endParaRPr lang="en-GB" sz="1600" i="1" dirty="0">
              <a:cs typeface="Arial" charset="0"/>
            </a:endParaRPr>
          </a:p>
        </p:txBody>
      </p: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5358606" y="1416074"/>
            <a:ext cx="3552825" cy="3371849"/>
            <a:chOff x="341" y="178"/>
            <a:chExt cx="1128" cy="1174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1" y="521"/>
              <a:ext cx="791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0" y="178"/>
              <a:ext cx="769" cy="1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Box 18"/>
          <p:cNvSpPr txBox="1"/>
          <p:nvPr/>
        </p:nvSpPr>
        <p:spPr>
          <a:xfrm>
            <a:off x="250824" y="70534"/>
            <a:ext cx="889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CS - Field Survey – high resolution, sample</a:t>
            </a:r>
            <a:endParaRPr lang="en-GB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5138218" y="5058651"/>
            <a:ext cx="3648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Surveys: 1978, 1984, 1990, 	2000, 2007, 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781382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3203575" y="188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-2498" y="0"/>
            <a:ext cx="9525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CS – </a:t>
            </a:r>
            <a:r>
              <a:rPr lang="en-GB" sz="3200" dirty="0" smtClean="0"/>
              <a:t>Integrated monitoring </a:t>
            </a:r>
            <a:endParaRPr lang="en-GB" sz="3200" dirty="0"/>
          </a:p>
        </p:txBody>
      </p:sp>
      <p:pic>
        <p:nvPicPr>
          <p:cNvPr id="13" name="Picture 55" descr="N:\Loweswater\RELU project\Photos\DSCN08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4960" y="1281154"/>
            <a:ext cx="1384680" cy="103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25692" y="883416"/>
            <a:ext cx="32464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9A0630"/>
                </a:solidFill>
              </a:rPr>
              <a:t>Habitats and landscape features</a:t>
            </a:r>
            <a:endParaRPr lang="en-GB" b="1" dirty="0">
              <a:solidFill>
                <a:srgbClr val="9A0630"/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/>
          <a:srcRect l="6763" t="20153" r="5701" b="18582"/>
          <a:stretch>
            <a:fillRect/>
          </a:stretch>
        </p:blipFill>
        <p:spPr bwMode="auto">
          <a:xfrm rot="5400000">
            <a:off x="849698" y="1300629"/>
            <a:ext cx="1068021" cy="1081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grpSp>
        <p:nvGrpSpPr>
          <p:cNvPr id="4" name="Group 3"/>
          <p:cNvGrpSpPr/>
          <p:nvPr/>
        </p:nvGrpSpPr>
        <p:grpSpPr>
          <a:xfrm>
            <a:off x="525692" y="2752895"/>
            <a:ext cx="4838396" cy="3162181"/>
            <a:chOff x="724430" y="2789242"/>
            <a:chExt cx="4838396" cy="3162181"/>
          </a:xfrm>
        </p:grpSpPr>
        <p:pic>
          <p:nvPicPr>
            <p:cNvPr id="15" name="Picture 56" descr="N:\Loweswater\RELU project\Photos\DSCN077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8200" y="3221040"/>
              <a:ext cx="1238250" cy="929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781049" y="2789242"/>
              <a:ext cx="47817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b="1" dirty="0" smtClean="0">
                  <a:solidFill>
                    <a:srgbClr val="9A0630"/>
                  </a:solidFill>
                </a:rPr>
                <a:t>Plant and invertebrate (soil and water) species</a:t>
              </a:r>
              <a:endParaRPr lang="en-GB" b="1" dirty="0">
                <a:solidFill>
                  <a:srgbClr val="9A0630"/>
                </a:solidFill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24089" y="3216378"/>
              <a:ext cx="1084262" cy="963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724430" y="4212574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GB" dirty="0">
                <a:solidFill>
                  <a:srgbClr val="3F6141"/>
                </a:solidFill>
              </a:endParaRP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38200" y="4599256"/>
              <a:ext cx="1739899" cy="1304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20181" y="4599256"/>
              <a:ext cx="1386898" cy="921580"/>
            </a:xfrm>
            <a:prstGeom prst="rect">
              <a:avLst/>
            </a:prstGeom>
            <a:noFill/>
            <a:ln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32" name="Picture 1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062965" y="5090248"/>
              <a:ext cx="1232039" cy="861175"/>
            </a:xfrm>
            <a:prstGeom prst="rect">
              <a:avLst/>
            </a:prstGeom>
            <a:noFill/>
            <a:ln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5288962" y="2752895"/>
            <a:ext cx="3514949" cy="2308324"/>
          </a:xfrm>
          <a:prstGeom prst="rect">
            <a:avLst/>
          </a:prstGeom>
          <a:noFill/>
          <a:ln w="76200" cmpd="thickThin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Integrated monitoring 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(habitats, vegetation, landscape features, soils and water)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/>
              <a:t>For understanding relationships between variables</a:t>
            </a:r>
          </a:p>
          <a:p>
            <a:pPr algn="ctr"/>
            <a:r>
              <a:rPr lang="en-GB" dirty="0" smtClean="0"/>
              <a:t>and patterns of change.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937314" y="893734"/>
            <a:ext cx="2831865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Soil profiles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Soil and water chemistry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Land use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" name="Picture 4" descr="CNV000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4" r="14244"/>
          <a:stretch>
            <a:fillRect/>
          </a:stretch>
        </p:blipFill>
        <p:spPr bwMode="auto">
          <a:xfrm>
            <a:off x="4460943" y="970053"/>
            <a:ext cx="1141413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9049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10692" y="2865657"/>
            <a:ext cx="8784976" cy="5256113"/>
          </a:xfrm>
        </p:spPr>
        <p:txBody>
          <a:bodyPr>
            <a:normAutofit/>
          </a:bodyPr>
          <a:lstStyle/>
          <a:p>
            <a:pPr algn="l"/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106" y="63500"/>
            <a:ext cx="8940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cs typeface="Arial" panose="020B0604020202020204" pitchFamily="34" charset="0"/>
              </a:rPr>
              <a:t>Biological Records Centre– volunteer recording</a:t>
            </a:r>
            <a:endParaRPr lang="en-GB" sz="3600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0054" y="760932"/>
            <a:ext cx="457368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56% of UK species declined since</a:t>
            </a:r>
          </a:p>
          <a:p>
            <a:r>
              <a:rPr lang="en-GB" sz="2400" dirty="0" smtClean="0"/>
              <a:t> 1970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More than 1/10 at threat of </a:t>
            </a:r>
          </a:p>
          <a:p>
            <a:r>
              <a:rPr lang="en-GB" sz="2400" dirty="0" smtClean="0"/>
              <a:t>disappearance from UK</a:t>
            </a:r>
          </a:p>
          <a:p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1, 600 annual indices BRC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1,300 plants recorded in CS</a:t>
            </a:r>
          </a:p>
          <a:p>
            <a:endParaRPr lang="en-GB" sz="2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725" y="4259878"/>
            <a:ext cx="4020272" cy="1902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04" y="836712"/>
            <a:ext cx="436245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6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180528" y="-912"/>
            <a:ext cx="9720061" cy="728663"/>
          </a:xfrm>
        </p:spPr>
        <p:txBody>
          <a:bodyPr/>
          <a:lstStyle/>
          <a:p>
            <a:r>
              <a:rPr lang="en-GB" dirty="0" smtClean="0">
                <a:latin typeface="+mn-lt"/>
              </a:rPr>
              <a:t>BMS data –understanding species change </a:t>
            </a:r>
            <a:endParaRPr lang="en-GB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231" y="2136687"/>
            <a:ext cx="495783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</a:rPr>
              <a:t>Managing landscapes (e.g. reducing habitat fragmentation), increases probability of butterfly persistence from around zero to between 6 and 42%</a:t>
            </a:r>
          </a:p>
          <a:p>
            <a:endParaRPr lang="en-GB" sz="2400" b="1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GB" sz="2000" dirty="0" smtClean="0">
                <a:cs typeface="Arial" panose="020B0604020202020204" pitchFamily="34" charset="0"/>
              </a:rPr>
              <a:t>Oliver et al. (2015). Nature Climate Change</a:t>
            </a:r>
          </a:p>
        </p:txBody>
      </p:sp>
      <p:pic>
        <p:nvPicPr>
          <p:cNvPr id="6" name="Picture 2" descr="The impacts of historical drought on sensitive butterfly species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80701" r="50206"/>
          <a:stretch/>
        </p:blipFill>
        <p:spPr bwMode="auto">
          <a:xfrm>
            <a:off x="4801865" y="5350290"/>
            <a:ext cx="4334343" cy="124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mbined effects of climate change and habitat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r="49729" b="64692"/>
          <a:stretch/>
        </p:blipFill>
        <p:spPr bwMode="auto">
          <a:xfrm>
            <a:off x="5148061" y="1136001"/>
            <a:ext cx="364194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6213" y="86024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/>
              <a:t>60 butterfly species </a:t>
            </a:r>
            <a:r>
              <a:rPr lang="en-GB" sz="2800" dirty="0" smtClean="0"/>
              <a:t>recorded</a:t>
            </a:r>
            <a:endParaRPr lang="en-GB" sz="2800" dirty="0"/>
          </a:p>
          <a:p>
            <a:r>
              <a:rPr lang="en-GB" sz="2800" dirty="0"/>
              <a:t>(includes habitat information)</a:t>
            </a:r>
          </a:p>
        </p:txBody>
      </p:sp>
    </p:spTree>
    <p:extLst>
      <p:ext uri="{BB962C8B-B14F-4D97-AF65-F5344CB8AC3E}">
        <p14:creationId xmlns:p14="http://schemas.microsoft.com/office/powerpoint/2010/main" val="201378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H_PowerPoint_MasterSlides_Essentials_June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s_white-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s_green-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s_white-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_Solid banner_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ent_Solid banner_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CEH_WithNewNERC-logo</Template>
  <TotalTime>1240</TotalTime>
  <Words>748</Words>
  <Application>Microsoft Macintosh PowerPoint</Application>
  <PresentationFormat>On-screen Show (4:3)</PresentationFormat>
  <Paragraphs>185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Arial</vt:lpstr>
      <vt:lpstr>Arial Narrow</vt:lpstr>
      <vt:lpstr>Calibri</vt:lpstr>
      <vt:lpstr>Trebuchet MS</vt:lpstr>
      <vt:lpstr>CEH_PowerPoint_MasterSlides_Essentials_June2012</vt:lpstr>
      <vt:lpstr>Titles_white-blue</vt:lpstr>
      <vt:lpstr>Titles_green-white</vt:lpstr>
      <vt:lpstr>Titles_white-green</vt:lpstr>
      <vt:lpstr>Content_Solid banner_blue</vt:lpstr>
      <vt:lpstr>Content_Solid banner_green</vt:lpstr>
      <vt:lpstr>PowerPoint Presentation</vt:lpstr>
      <vt:lpstr>PowerPoint Presentation</vt:lpstr>
      <vt:lpstr>CEH Natural Capital Science area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CEH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Researching natural flood management</dc:title>
  <dc:creator>Acreman, Mike</dc:creator>
  <cp:lastModifiedBy>Jackie Caine</cp:lastModifiedBy>
  <cp:revision>75</cp:revision>
  <dcterms:created xsi:type="dcterms:W3CDTF">2016-06-29T11:54:42Z</dcterms:created>
  <dcterms:modified xsi:type="dcterms:W3CDTF">2016-10-20T19:22:33Z</dcterms:modified>
</cp:coreProperties>
</file>